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oomBox 2" charset="1" panose="00000000000000000000"/>
      <p:regular r:id="rId10"/>
    </p:embeddedFont>
    <p:embeddedFont>
      <p:font typeface="Barlow" charset="1" panose="00000500000000000000"/>
      <p:regular r:id="rId11"/>
    </p:embeddedFont>
    <p:embeddedFont>
      <p:font typeface="Barlow Bold" charset="1" panose="00000800000000000000"/>
      <p:regular r:id="rId12"/>
    </p:embeddedFont>
    <p:embeddedFont>
      <p:font typeface="Barlow Italics" charset="1" panose="00000500000000000000"/>
      <p:regular r:id="rId13"/>
    </p:embeddedFont>
    <p:embeddedFont>
      <p:font typeface="Barlow Bold Italics" charset="1" panose="00000800000000000000"/>
      <p:regular r:id="rId14"/>
    </p:embeddedFont>
    <p:embeddedFont>
      <p:font typeface="Barlow Thin" charset="1" panose="00000300000000000000"/>
      <p:regular r:id="rId15"/>
    </p:embeddedFont>
    <p:embeddedFont>
      <p:font typeface="Barlow Thin Italics" charset="1" panose="00000300000000000000"/>
      <p:regular r:id="rId16"/>
    </p:embeddedFont>
    <p:embeddedFont>
      <p:font typeface="Barlow Extra-Light" charset="1" panose="00000300000000000000"/>
      <p:regular r:id="rId17"/>
    </p:embeddedFont>
    <p:embeddedFont>
      <p:font typeface="Barlow Extra-Light Italics" charset="1" panose="00000300000000000000"/>
      <p:regular r:id="rId18"/>
    </p:embeddedFont>
    <p:embeddedFont>
      <p:font typeface="Barlow Light" charset="1" panose="00000400000000000000"/>
      <p:regular r:id="rId19"/>
    </p:embeddedFont>
    <p:embeddedFont>
      <p:font typeface="Barlow Light Italics" charset="1" panose="00000400000000000000"/>
      <p:regular r:id="rId20"/>
    </p:embeddedFont>
    <p:embeddedFont>
      <p:font typeface="Barlow Medium" charset="1" panose="00000600000000000000"/>
      <p:regular r:id="rId21"/>
    </p:embeddedFont>
    <p:embeddedFont>
      <p:font typeface="Barlow Medium Italics" charset="1" panose="00000600000000000000"/>
      <p:regular r:id="rId22"/>
    </p:embeddedFont>
    <p:embeddedFont>
      <p:font typeface="Barlow Semi-Bold" charset="1" panose="00000700000000000000"/>
      <p:regular r:id="rId23"/>
    </p:embeddedFont>
    <p:embeddedFont>
      <p:font typeface="Barlow Semi-Bold Italics" charset="1" panose="00000700000000000000"/>
      <p:regular r:id="rId24"/>
    </p:embeddedFont>
    <p:embeddedFont>
      <p:font typeface="Barlow Ultra-Bold" charset="1" panose="00000900000000000000"/>
      <p:regular r:id="rId25"/>
    </p:embeddedFont>
    <p:embeddedFont>
      <p:font typeface="Barlow Ultra-Bold Italics" charset="1" panose="00000900000000000000"/>
      <p:regular r:id="rId26"/>
    </p:embeddedFont>
    <p:embeddedFont>
      <p:font typeface="Barlow Heavy" charset="1" panose="00000A00000000000000"/>
      <p:regular r:id="rId27"/>
    </p:embeddedFont>
    <p:embeddedFont>
      <p:font typeface="Barlow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68631" y="4093093"/>
            <a:ext cx="3642083" cy="3655792"/>
          </a:xfrm>
          <a:custGeom>
            <a:avLst/>
            <a:gdLst/>
            <a:ahLst/>
            <a:cxnLst/>
            <a:rect r="r" b="b" t="t" l="l"/>
            <a:pathLst>
              <a:path h="3655792" w="3642083">
                <a:moveTo>
                  <a:pt x="0" y="0"/>
                </a:moveTo>
                <a:lnTo>
                  <a:pt x="3642083" y="0"/>
                </a:lnTo>
                <a:lnTo>
                  <a:pt x="3642083" y="3655793"/>
                </a:lnTo>
                <a:lnTo>
                  <a:pt x="0" y="3655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93378" y="5028391"/>
            <a:ext cx="1847006" cy="1847006"/>
          </a:xfrm>
          <a:custGeom>
            <a:avLst/>
            <a:gdLst/>
            <a:ahLst/>
            <a:cxnLst/>
            <a:rect r="r" b="b" t="t" l="l"/>
            <a:pathLst>
              <a:path h="1847006" w="1847006">
                <a:moveTo>
                  <a:pt x="0" y="0"/>
                </a:moveTo>
                <a:lnTo>
                  <a:pt x="1847007" y="0"/>
                </a:lnTo>
                <a:lnTo>
                  <a:pt x="1847007" y="1847006"/>
                </a:lnTo>
                <a:lnTo>
                  <a:pt x="0" y="1847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12973729" y="3913594"/>
            <a:ext cx="6111332" cy="2459811"/>
          </a:xfrm>
          <a:custGeom>
            <a:avLst/>
            <a:gdLst/>
            <a:ahLst/>
            <a:cxnLst/>
            <a:rect r="r" b="b" t="t" l="l"/>
            <a:pathLst>
              <a:path h="2459811" w="6111332">
                <a:moveTo>
                  <a:pt x="0" y="0"/>
                </a:moveTo>
                <a:lnTo>
                  <a:pt x="6111331" y="0"/>
                </a:lnTo>
                <a:lnTo>
                  <a:pt x="6111331" y="2459812"/>
                </a:lnTo>
                <a:lnTo>
                  <a:pt x="0" y="245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16868" y="1015591"/>
            <a:ext cx="4230896" cy="564219"/>
            <a:chOff x="0" y="0"/>
            <a:chExt cx="5641195" cy="7522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216868" y="1710434"/>
            <a:ext cx="4230896" cy="564219"/>
            <a:chOff x="0" y="0"/>
            <a:chExt cx="5641195" cy="7522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0216868" y="2404357"/>
            <a:ext cx="4230896" cy="564219"/>
            <a:chOff x="0" y="0"/>
            <a:chExt cx="5641195" cy="7522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216868" y="3098280"/>
            <a:ext cx="4230896" cy="564219"/>
            <a:chOff x="0" y="0"/>
            <a:chExt cx="5641195" cy="75229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0216868" y="3793122"/>
            <a:ext cx="4230896" cy="564219"/>
            <a:chOff x="0" y="0"/>
            <a:chExt cx="5641195" cy="75229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0216868" y="4490691"/>
            <a:ext cx="4230896" cy="564219"/>
            <a:chOff x="0" y="0"/>
            <a:chExt cx="5641195" cy="7522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10216868" y="5218981"/>
            <a:ext cx="4230896" cy="564219"/>
            <a:chOff x="0" y="0"/>
            <a:chExt cx="5641195" cy="752292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2" id="52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0216868" y="5913823"/>
            <a:ext cx="4230896" cy="564219"/>
            <a:chOff x="0" y="0"/>
            <a:chExt cx="5641195" cy="75229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8" id="58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10216868" y="6607746"/>
            <a:ext cx="4230896" cy="564219"/>
            <a:chOff x="0" y="0"/>
            <a:chExt cx="5641195" cy="752292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5" id="65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10216868" y="7301669"/>
            <a:ext cx="4230896" cy="564219"/>
            <a:chOff x="0" y="0"/>
            <a:chExt cx="5641195" cy="752292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1" id="71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2" id="72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3" id="73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4" id="74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0216868" y="7996512"/>
            <a:ext cx="4230896" cy="564219"/>
            <a:chOff x="0" y="0"/>
            <a:chExt cx="5641195" cy="752292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8" id="78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9" id="79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0" id="80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1" id="81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3" id="83"/>
          <p:cNvGrpSpPr/>
          <p:nvPr/>
        </p:nvGrpSpPr>
        <p:grpSpPr>
          <a:xfrm rot="0">
            <a:off x="10216868" y="8694081"/>
            <a:ext cx="4230896" cy="564219"/>
            <a:chOff x="0" y="0"/>
            <a:chExt cx="5641195" cy="752292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7" id="87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0" id="90"/>
          <p:cNvGrpSpPr/>
          <p:nvPr/>
        </p:nvGrpSpPr>
        <p:grpSpPr>
          <a:xfrm rot="0">
            <a:off x="6673568" y="1015591"/>
            <a:ext cx="4230896" cy="564219"/>
            <a:chOff x="0" y="0"/>
            <a:chExt cx="5641195" cy="752292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3" id="93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7" id="97"/>
          <p:cNvGrpSpPr/>
          <p:nvPr/>
        </p:nvGrpSpPr>
        <p:grpSpPr>
          <a:xfrm rot="0">
            <a:off x="6673568" y="1710434"/>
            <a:ext cx="4230896" cy="564219"/>
            <a:chOff x="0" y="0"/>
            <a:chExt cx="5641195" cy="752292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1" id="101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6673568" y="2404357"/>
            <a:ext cx="4230896" cy="564219"/>
            <a:chOff x="0" y="0"/>
            <a:chExt cx="5641195" cy="752292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7" id="107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8" id="108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1" id="111"/>
          <p:cNvGrpSpPr/>
          <p:nvPr/>
        </p:nvGrpSpPr>
        <p:grpSpPr>
          <a:xfrm rot="0">
            <a:off x="6673568" y="3098280"/>
            <a:ext cx="4230896" cy="564219"/>
            <a:chOff x="0" y="0"/>
            <a:chExt cx="5641195" cy="752292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4" id="114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5" id="115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6" id="116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8" id="118"/>
          <p:cNvGrpSpPr/>
          <p:nvPr/>
        </p:nvGrpSpPr>
        <p:grpSpPr>
          <a:xfrm rot="0">
            <a:off x="6673568" y="3793122"/>
            <a:ext cx="4230896" cy="564219"/>
            <a:chOff x="0" y="0"/>
            <a:chExt cx="5641195" cy="752292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0" id="120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1" id="121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2" id="122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3" id="123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4" id="124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5" id="125"/>
          <p:cNvGrpSpPr/>
          <p:nvPr/>
        </p:nvGrpSpPr>
        <p:grpSpPr>
          <a:xfrm rot="0">
            <a:off x="6673568" y="4490691"/>
            <a:ext cx="4230896" cy="564219"/>
            <a:chOff x="0" y="0"/>
            <a:chExt cx="5641195" cy="752292"/>
          </a:xfrm>
        </p:grpSpPr>
        <p:sp>
          <p:nvSpPr>
            <p:cNvPr name="Freeform 126" id="126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7" id="127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8" id="128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9" id="129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0" id="130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2" id="132"/>
          <p:cNvGrpSpPr/>
          <p:nvPr/>
        </p:nvGrpSpPr>
        <p:grpSpPr>
          <a:xfrm rot="0">
            <a:off x="6673568" y="5218981"/>
            <a:ext cx="4230896" cy="564219"/>
            <a:chOff x="0" y="0"/>
            <a:chExt cx="5641195" cy="752292"/>
          </a:xfrm>
        </p:grpSpPr>
        <p:sp>
          <p:nvSpPr>
            <p:cNvPr name="Freeform 133" id="133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4" id="134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5" id="135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6" id="136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7" id="137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8" id="138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9" id="139"/>
          <p:cNvGrpSpPr/>
          <p:nvPr/>
        </p:nvGrpSpPr>
        <p:grpSpPr>
          <a:xfrm rot="0">
            <a:off x="6673568" y="5913823"/>
            <a:ext cx="4230896" cy="564219"/>
            <a:chOff x="0" y="0"/>
            <a:chExt cx="5641195" cy="752292"/>
          </a:xfrm>
        </p:grpSpPr>
        <p:sp>
          <p:nvSpPr>
            <p:cNvPr name="Freeform 140" id="140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1" id="141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2" id="142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3" id="143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4" id="144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5" id="145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6" id="146"/>
          <p:cNvGrpSpPr/>
          <p:nvPr/>
        </p:nvGrpSpPr>
        <p:grpSpPr>
          <a:xfrm rot="0">
            <a:off x="6673568" y="6607746"/>
            <a:ext cx="4230896" cy="564219"/>
            <a:chOff x="0" y="0"/>
            <a:chExt cx="5641195" cy="752292"/>
          </a:xfrm>
        </p:grpSpPr>
        <p:sp>
          <p:nvSpPr>
            <p:cNvPr name="Freeform 147" id="147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8" id="148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9" id="149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0" id="150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1" id="151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2" id="152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3" id="153"/>
          <p:cNvGrpSpPr/>
          <p:nvPr/>
        </p:nvGrpSpPr>
        <p:grpSpPr>
          <a:xfrm rot="0">
            <a:off x="6673568" y="7301669"/>
            <a:ext cx="4230896" cy="564219"/>
            <a:chOff x="0" y="0"/>
            <a:chExt cx="5641195" cy="752292"/>
          </a:xfrm>
        </p:grpSpPr>
        <p:sp>
          <p:nvSpPr>
            <p:cNvPr name="Freeform 154" id="154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5" id="155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6" id="156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7" id="157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8" id="158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9" id="159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0" id="160"/>
          <p:cNvGrpSpPr/>
          <p:nvPr/>
        </p:nvGrpSpPr>
        <p:grpSpPr>
          <a:xfrm rot="0">
            <a:off x="6673568" y="7996512"/>
            <a:ext cx="4230896" cy="564219"/>
            <a:chOff x="0" y="0"/>
            <a:chExt cx="5641195" cy="752292"/>
          </a:xfrm>
        </p:grpSpPr>
        <p:sp>
          <p:nvSpPr>
            <p:cNvPr name="Freeform 161" id="161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2" id="162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3" id="163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4" id="164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5" id="165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6" id="166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7" id="167"/>
          <p:cNvGrpSpPr/>
          <p:nvPr/>
        </p:nvGrpSpPr>
        <p:grpSpPr>
          <a:xfrm rot="0">
            <a:off x="6673568" y="8694081"/>
            <a:ext cx="4230896" cy="564219"/>
            <a:chOff x="0" y="0"/>
            <a:chExt cx="5641195" cy="752292"/>
          </a:xfrm>
        </p:grpSpPr>
        <p:sp>
          <p:nvSpPr>
            <p:cNvPr name="Freeform 168" id="168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9" id="169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0" id="170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1" id="171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2" id="172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3" id="173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4" id="174"/>
          <p:cNvSpPr/>
          <p:nvPr/>
        </p:nvSpPr>
        <p:spPr>
          <a:xfrm flipH="false" flipV="false" rot="0">
            <a:off x="11466154" y="9420225"/>
            <a:ext cx="2193378" cy="592212"/>
          </a:xfrm>
          <a:custGeom>
            <a:avLst/>
            <a:gdLst/>
            <a:ahLst/>
            <a:cxnLst/>
            <a:rect r="r" b="b" t="t" l="l"/>
            <a:pathLst>
              <a:path h="592212" w="2193378">
                <a:moveTo>
                  <a:pt x="0" y="0"/>
                </a:moveTo>
                <a:lnTo>
                  <a:pt x="2193378" y="0"/>
                </a:lnTo>
                <a:lnTo>
                  <a:pt x="2193378" y="592212"/>
                </a:lnTo>
                <a:lnTo>
                  <a:pt x="0" y="5922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75" id="175"/>
          <p:cNvSpPr txBox="true"/>
          <p:nvPr/>
        </p:nvSpPr>
        <p:spPr>
          <a:xfrm rot="0">
            <a:off x="1700148" y="873436"/>
            <a:ext cx="3979049" cy="3248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E3CA54"/>
                </a:solidFill>
                <a:latin typeface="BoomBox 2"/>
              </a:rPr>
              <a:t>Classroom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E3CA54"/>
                </a:solidFill>
                <a:latin typeface="BoomBox 2"/>
              </a:rPr>
              <a:t>AI use: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FFFFFF"/>
                </a:solidFill>
                <a:latin typeface="BoomBox 2"/>
              </a:rPr>
              <a:t>What's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FFFFFF"/>
                </a:solidFill>
                <a:latin typeface="BoomBox 2"/>
              </a:rPr>
              <a:t>CHeating?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FFFFFF"/>
                </a:solidFill>
                <a:latin typeface="BoomBox 2"/>
              </a:rPr>
              <a:t>WHat's OK?</a:t>
            </a:r>
          </a:p>
        </p:txBody>
      </p:sp>
      <p:sp>
        <p:nvSpPr>
          <p:cNvPr name="TextBox 176" id="176"/>
          <p:cNvSpPr txBox="true"/>
          <p:nvPr/>
        </p:nvSpPr>
        <p:spPr>
          <a:xfrm rot="0">
            <a:off x="15485144" y="981075"/>
            <a:ext cx="1088501" cy="787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More AI</a:t>
            </a:r>
          </a:p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Creation</a:t>
            </a:r>
          </a:p>
        </p:txBody>
      </p:sp>
      <p:sp>
        <p:nvSpPr>
          <p:cNvPr name="TextBox 177" id="177"/>
          <p:cNvSpPr txBox="true"/>
          <p:nvPr/>
        </p:nvSpPr>
        <p:spPr>
          <a:xfrm rot="0">
            <a:off x="15239806" y="8470495"/>
            <a:ext cx="1579176" cy="787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More Human</a:t>
            </a:r>
          </a:p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Work</a:t>
            </a:r>
          </a:p>
        </p:txBody>
      </p:sp>
      <p:sp>
        <p:nvSpPr>
          <p:cNvPr name="TextBox 178" id="178"/>
          <p:cNvSpPr txBox="true"/>
          <p:nvPr/>
        </p:nvSpPr>
        <p:spPr>
          <a:xfrm rot="0">
            <a:off x="1028700" y="7556627"/>
            <a:ext cx="5292443" cy="1701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Questions to ask: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What's OK? What's not? For whom? 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For what work? Under what circumstances?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What work best prepares students for THEIR future?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Where do you draw the line for your students?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At what point is it student's work and no longer AI?</a:t>
            </a:r>
          </a:p>
        </p:txBody>
      </p:sp>
      <p:sp>
        <p:nvSpPr>
          <p:cNvPr name="TextBox 179" id="179"/>
          <p:cNvSpPr txBox="true"/>
          <p:nvPr/>
        </p:nvSpPr>
        <p:spPr>
          <a:xfrm rot="0">
            <a:off x="8399796" y="1146925"/>
            <a:ext cx="5628308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AI does student work for them with no thought by the student</a:t>
            </a:r>
          </a:p>
        </p:txBody>
      </p:sp>
      <p:sp>
        <p:nvSpPr>
          <p:cNvPr name="TextBox 180" id="180"/>
          <p:cNvSpPr txBox="true"/>
          <p:nvPr/>
        </p:nvSpPr>
        <p:spPr>
          <a:xfrm rot="0">
            <a:off x="7990965" y="1841767"/>
            <a:ext cx="6037138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AI writes content but student edits it based on learning from class</a:t>
            </a:r>
          </a:p>
        </p:txBody>
      </p:sp>
      <p:sp>
        <p:nvSpPr>
          <p:cNvPr name="TextBox 181" id="181"/>
          <p:cNvSpPr txBox="true"/>
          <p:nvPr/>
        </p:nvSpPr>
        <p:spPr>
          <a:xfrm rot="0">
            <a:off x="7662948" y="2536609"/>
            <a:ext cx="6365156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re-writes AI-generated content with own improvement ideas</a:t>
            </a:r>
          </a:p>
        </p:txBody>
      </p:sp>
      <p:sp>
        <p:nvSpPr>
          <p:cNvPr name="TextBox 182" id="182"/>
          <p:cNvSpPr txBox="true"/>
          <p:nvPr/>
        </p:nvSpPr>
        <p:spPr>
          <a:xfrm rot="0">
            <a:off x="7761993" y="3230073"/>
            <a:ext cx="6266111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AI generates multiple drafts; student chooses best parts of AI drafts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8468629" y="3931964"/>
            <a:ext cx="5559475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writes bullet points to include but AI writes the draft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8326275" y="4624041"/>
            <a:ext cx="5701829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AI guides student through writing process as a "writing coach"</a:t>
            </a:r>
          </a:p>
        </p:txBody>
      </p:sp>
      <p:sp>
        <p:nvSpPr>
          <p:cNvPr name="TextBox 185" id="185"/>
          <p:cNvSpPr txBox="true"/>
          <p:nvPr/>
        </p:nvSpPr>
        <p:spPr>
          <a:xfrm rot="0">
            <a:off x="7740264" y="5350314"/>
            <a:ext cx="6287839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creates content until stuck; asks AI for help to get "unstuck"</a:t>
            </a:r>
          </a:p>
        </p:txBody>
      </p:sp>
      <p:sp>
        <p:nvSpPr>
          <p:cNvPr name="TextBox 186" id="186"/>
          <p:cNvSpPr txBox="true"/>
          <p:nvPr/>
        </p:nvSpPr>
        <p:spPr>
          <a:xfrm rot="0">
            <a:off x="7895120" y="6040375"/>
            <a:ext cx="6132984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writes a draft; AI writes a draft; student adds best AI ideas</a:t>
            </a:r>
          </a:p>
        </p:txBody>
      </p:sp>
      <p:sp>
        <p:nvSpPr>
          <p:cNvPr name="TextBox 187" id="187"/>
          <p:cNvSpPr txBox="true"/>
          <p:nvPr/>
        </p:nvSpPr>
        <p:spPr>
          <a:xfrm rot="0">
            <a:off x="7751649" y="6735217"/>
            <a:ext cx="6276454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gathers stats/research via AI but creates all content on own</a:t>
            </a:r>
          </a:p>
        </p:txBody>
      </p:sp>
      <p:sp>
        <p:nvSpPr>
          <p:cNvPr name="TextBox 188" id="188"/>
          <p:cNvSpPr txBox="true"/>
          <p:nvPr/>
        </p:nvSpPr>
        <p:spPr>
          <a:xfrm rot="0">
            <a:off x="7285371" y="7430060"/>
            <a:ext cx="6742733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consults internet/AI for writing ideas but creates content on own</a:t>
            </a:r>
          </a:p>
        </p:txBody>
      </p:sp>
      <p:sp>
        <p:nvSpPr>
          <p:cNvPr name="TextBox 189" id="189"/>
          <p:cNvSpPr txBox="true"/>
          <p:nvPr/>
        </p:nvSpPr>
        <p:spPr>
          <a:xfrm rot="0">
            <a:off x="8338627" y="8124902"/>
            <a:ext cx="5689476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writes all content but asks AI for feedback to improve</a:t>
            </a:r>
          </a:p>
        </p:txBody>
      </p:sp>
      <p:sp>
        <p:nvSpPr>
          <p:cNvPr name="TextBox 190" id="190"/>
          <p:cNvSpPr txBox="true"/>
          <p:nvPr/>
        </p:nvSpPr>
        <p:spPr>
          <a:xfrm rot="0">
            <a:off x="7479219" y="8819744"/>
            <a:ext cx="6548884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Student does all work without any assistance from AI , the internet, etc.</a:t>
            </a:r>
          </a:p>
        </p:txBody>
      </p:sp>
      <p:sp>
        <p:nvSpPr>
          <p:cNvPr name="TextBox 191" id="191"/>
          <p:cNvSpPr txBox="true"/>
          <p:nvPr/>
        </p:nvSpPr>
        <p:spPr>
          <a:xfrm rot="0">
            <a:off x="7285371" y="9502971"/>
            <a:ext cx="3943295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Barlow Bold"/>
              </a:rPr>
              <a:t>Graphic created by Matt Miller of Ditch That Textbook. </a:t>
            </a:r>
          </a:p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Barlow Bold"/>
              </a:rPr>
              <a:t>For more, visit DitchThatTextbook.com/ai-cheating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t="0" r="-22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68631" y="4093093"/>
            <a:ext cx="3642083" cy="3655792"/>
          </a:xfrm>
          <a:custGeom>
            <a:avLst/>
            <a:gdLst/>
            <a:ahLst/>
            <a:cxnLst/>
            <a:rect r="r" b="b" t="t" l="l"/>
            <a:pathLst>
              <a:path h="3655792" w="3642083">
                <a:moveTo>
                  <a:pt x="0" y="0"/>
                </a:moveTo>
                <a:lnTo>
                  <a:pt x="3642083" y="0"/>
                </a:lnTo>
                <a:lnTo>
                  <a:pt x="3642083" y="3655793"/>
                </a:lnTo>
                <a:lnTo>
                  <a:pt x="0" y="36557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93378" y="5028391"/>
            <a:ext cx="1847006" cy="1847006"/>
          </a:xfrm>
          <a:custGeom>
            <a:avLst/>
            <a:gdLst/>
            <a:ahLst/>
            <a:cxnLst/>
            <a:rect r="r" b="b" t="t" l="l"/>
            <a:pathLst>
              <a:path h="1847006" w="1847006">
                <a:moveTo>
                  <a:pt x="0" y="0"/>
                </a:moveTo>
                <a:lnTo>
                  <a:pt x="1847007" y="0"/>
                </a:lnTo>
                <a:lnTo>
                  <a:pt x="1847007" y="1847006"/>
                </a:lnTo>
                <a:lnTo>
                  <a:pt x="0" y="18470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12973729" y="3913594"/>
            <a:ext cx="6111332" cy="2459811"/>
          </a:xfrm>
          <a:custGeom>
            <a:avLst/>
            <a:gdLst/>
            <a:ahLst/>
            <a:cxnLst/>
            <a:rect r="r" b="b" t="t" l="l"/>
            <a:pathLst>
              <a:path h="2459811" w="6111332">
                <a:moveTo>
                  <a:pt x="0" y="0"/>
                </a:moveTo>
                <a:lnTo>
                  <a:pt x="6111331" y="0"/>
                </a:lnTo>
                <a:lnTo>
                  <a:pt x="6111331" y="2459812"/>
                </a:lnTo>
                <a:lnTo>
                  <a:pt x="0" y="2459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00148" y="873436"/>
            <a:ext cx="3979049" cy="3248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E3CA54"/>
                </a:solidFill>
                <a:latin typeface="BoomBox 2"/>
              </a:rPr>
              <a:t>Classroom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E3CA54"/>
                </a:solidFill>
                <a:latin typeface="BoomBox 2"/>
              </a:rPr>
              <a:t>AI use: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FFFFFF"/>
                </a:solidFill>
                <a:latin typeface="BoomBox 2"/>
              </a:rPr>
              <a:t>What's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FFFFFF"/>
                </a:solidFill>
                <a:latin typeface="BoomBox 2"/>
              </a:rPr>
              <a:t>CHeating?</a:t>
            </a:r>
          </a:p>
          <a:p>
            <a:pPr algn="ctr">
              <a:lnSpc>
                <a:spcPts val="5162"/>
              </a:lnSpc>
            </a:pPr>
            <a:r>
              <a:rPr lang="en-US" sz="3687">
                <a:solidFill>
                  <a:srgbClr val="FFFFFF"/>
                </a:solidFill>
                <a:latin typeface="BoomBox 2"/>
              </a:rPr>
              <a:t>WHat's OK?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485144" y="981075"/>
            <a:ext cx="1088501" cy="787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More AI</a:t>
            </a:r>
          </a:p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Creation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39806" y="8470495"/>
            <a:ext cx="1579176" cy="787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More Human</a:t>
            </a:r>
          </a:p>
          <a:p>
            <a:pPr algn="ctr">
              <a:lnSpc>
                <a:spcPts val="3199"/>
              </a:lnSpc>
            </a:pPr>
            <a:r>
              <a:rPr lang="en-US" sz="2285">
                <a:solidFill>
                  <a:srgbClr val="FFFFFF"/>
                </a:solidFill>
                <a:latin typeface="Barlow Medium"/>
              </a:rPr>
              <a:t>Work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16868" y="1015591"/>
            <a:ext cx="4230896" cy="564219"/>
            <a:chOff x="0" y="0"/>
            <a:chExt cx="5641195" cy="7522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216868" y="1710434"/>
            <a:ext cx="4230896" cy="564219"/>
            <a:chOff x="0" y="0"/>
            <a:chExt cx="5641195" cy="75229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0216868" y="2404357"/>
            <a:ext cx="4230896" cy="564219"/>
            <a:chOff x="0" y="0"/>
            <a:chExt cx="5641195" cy="75229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216868" y="3098280"/>
            <a:ext cx="4230896" cy="564219"/>
            <a:chOff x="0" y="0"/>
            <a:chExt cx="5641195" cy="75229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0216868" y="3793122"/>
            <a:ext cx="4230896" cy="564219"/>
            <a:chOff x="0" y="0"/>
            <a:chExt cx="5641195" cy="752292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10216868" y="4490691"/>
            <a:ext cx="4230896" cy="564219"/>
            <a:chOff x="0" y="0"/>
            <a:chExt cx="5641195" cy="752292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0216868" y="5218981"/>
            <a:ext cx="4230896" cy="564219"/>
            <a:chOff x="0" y="0"/>
            <a:chExt cx="5641195" cy="752292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5" id="55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6" id="56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8" id="58"/>
          <p:cNvGrpSpPr/>
          <p:nvPr/>
        </p:nvGrpSpPr>
        <p:grpSpPr>
          <a:xfrm rot="0">
            <a:off x="10216868" y="5913823"/>
            <a:ext cx="4230896" cy="564219"/>
            <a:chOff x="0" y="0"/>
            <a:chExt cx="5641195" cy="752292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0" id="60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1" id="61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2" id="62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3" id="63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5" id="65"/>
          <p:cNvGrpSpPr/>
          <p:nvPr/>
        </p:nvGrpSpPr>
        <p:grpSpPr>
          <a:xfrm rot="0">
            <a:off x="10216868" y="6607746"/>
            <a:ext cx="4230896" cy="564219"/>
            <a:chOff x="0" y="0"/>
            <a:chExt cx="5641195" cy="752292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8" id="68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69" id="69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0" id="70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0216868" y="7301669"/>
            <a:ext cx="4230896" cy="564219"/>
            <a:chOff x="0" y="0"/>
            <a:chExt cx="5641195" cy="752292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4" id="74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5" id="75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6" id="76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7" id="77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10216868" y="7996512"/>
            <a:ext cx="4230896" cy="564219"/>
            <a:chOff x="0" y="0"/>
            <a:chExt cx="5641195" cy="752292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1" id="81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2" id="82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3" id="83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4" id="84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10216868" y="8694081"/>
            <a:ext cx="4230896" cy="564219"/>
            <a:chOff x="0" y="0"/>
            <a:chExt cx="5641195" cy="752292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8" id="88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89" id="89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0" id="90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1" id="91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3" id="93"/>
          <p:cNvGrpSpPr/>
          <p:nvPr/>
        </p:nvGrpSpPr>
        <p:grpSpPr>
          <a:xfrm rot="0">
            <a:off x="6673568" y="1015591"/>
            <a:ext cx="4230896" cy="564219"/>
            <a:chOff x="0" y="0"/>
            <a:chExt cx="5641195" cy="752292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7" id="97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6673568" y="1710434"/>
            <a:ext cx="4230896" cy="564219"/>
            <a:chOff x="0" y="0"/>
            <a:chExt cx="5641195" cy="752292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4" id="104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5" id="105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07" id="107"/>
          <p:cNvGrpSpPr/>
          <p:nvPr/>
        </p:nvGrpSpPr>
        <p:grpSpPr>
          <a:xfrm rot="0">
            <a:off x="6673568" y="2404357"/>
            <a:ext cx="4230896" cy="564219"/>
            <a:chOff x="0" y="0"/>
            <a:chExt cx="5641195" cy="752292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1" id="111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4" id="114"/>
          <p:cNvGrpSpPr/>
          <p:nvPr/>
        </p:nvGrpSpPr>
        <p:grpSpPr>
          <a:xfrm rot="0">
            <a:off x="6673568" y="3098280"/>
            <a:ext cx="4230896" cy="564219"/>
            <a:chOff x="0" y="0"/>
            <a:chExt cx="5641195" cy="752292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6" id="116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7" id="117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8" id="118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19" id="119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0" id="120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1" id="121"/>
          <p:cNvGrpSpPr/>
          <p:nvPr/>
        </p:nvGrpSpPr>
        <p:grpSpPr>
          <a:xfrm rot="0">
            <a:off x="6673568" y="3793122"/>
            <a:ext cx="4230896" cy="564219"/>
            <a:chOff x="0" y="0"/>
            <a:chExt cx="5641195" cy="752292"/>
          </a:xfrm>
        </p:grpSpPr>
        <p:sp>
          <p:nvSpPr>
            <p:cNvPr name="Freeform 122" id="122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3" id="123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4" id="124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5" id="125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6" id="126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8" id="128"/>
          <p:cNvGrpSpPr/>
          <p:nvPr/>
        </p:nvGrpSpPr>
        <p:grpSpPr>
          <a:xfrm rot="0">
            <a:off x="6673568" y="4490691"/>
            <a:ext cx="4230896" cy="564219"/>
            <a:chOff x="0" y="0"/>
            <a:chExt cx="5641195" cy="752292"/>
          </a:xfrm>
        </p:grpSpPr>
        <p:sp>
          <p:nvSpPr>
            <p:cNvPr name="Freeform 129" id="129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0" id="130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1" id="131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2" id="132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3" id="133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4" id="134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35" id="135"/>
          <p:cNvGrpSpPr/>
          <p:nvPr/>
        </p:nvGrpSpPr>
        <p:grpSpPr>
          <a:xfrm rot="0">
            <a:off x="6673568" y="5218981"/>
            <a:ext cx="4230896" cy="564219"/>
            <a:chOff x="0" y="0"/>
            <a:chExt cx="5641195" cy="752292"/>
          </a:xfrm>
        </p:grpSpPr>
        <p:sp>
          <p:nvSpPr>
            <p:cNvPr name="Freeform 136" id="136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7" id="137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8" id="138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39" id="139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0" id="140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1" id="141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2" id="142"/>
          <p:cNvGrpSpPr/>
          <p:nvPr/>
        </p:nvGrpSpPr>
        <p:grpSpPr>
          <a:xfrm rot="0">
            <a:off x="6673568" y="5913823"/>
            <a:ext cx="4230896" cy="564219"/>
            <a:chOff x="0" y="0"/>
            <a:chExt cx="5641195" cy="752292"/>
          </a:xfrm>
        </p:grpSpPr>
        <p:sp>
          <p:nvSpPr>
            <p:cNvPr name="Freeform 143" id="143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4" id="144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5" id="145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6" id="146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7" id="147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48" id="148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9" id="149"/>
          <p:cNvGrpSpPr/>
          <p:nvPr/>
        </p:nvGrpSpPr>
        <p:grpSpPr>
          <a:xfrm rot="0">
            <a:off x="6673568" y="6607746"/>
            <a:ext cx="4230896" cy="564219"/>
            <a:chOff x="0" y="0"/>
            <a:chExt cx="5641195" cy="752292"/>
          </a:xfrm>
        </p:grpSpPr>
        <p:sp>
          <p:nvSpPr>
            <p:cNvPr name="Freeform 150" id="150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1" id="151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2" id="152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3" id="153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4" id="154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5" id="155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56" id="156"/>
          <p:cNvGrpSpPr/>
          <p:nvPr/>
        </p:nvGrpSpPr>
        <p:grpSpPr>
          <a:xfrm rot="0">
            <a:off x="6673568" y="7301669"/>
            <a:ext cx="4230896" cy="564219"/>
            <a:chOff x="0" y="0"/>
            <a:chExt cx="5641195" cy="752292"/>
          </a:xfrm>
        </p:grpSpPr>
        <p:sp>
          <p:nvSpPr>
            <p:cNvPr name="Freeform 157" id="157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8" id="158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59" id="159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0" id="160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1" id="161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2" id="162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3" id="163"/>
          <p:cNvGrpSpPr/>
          <p:nvPr/>
        </p:nvGrpSpPr>
        <p:grpSpPr>
          <a:xfrm rot="0">
            <a:off x="6673568" y="7996512"/>
            <a:ext cx="4230896" cy="564219"/>
            <a:chOff x="0" y="0"/>
            <a:chExt cx="5641195" cy="752292"/>
          </a:xfrm>
        </p:grpSpPr>
        <p:sp>
          <p:nvSpPr>
            <p:cNvPr name="Freeform 164" id="164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5" id="165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6" id="166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7" id="167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8" id="168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69" id="169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70" id="170"/>
          <p:cNvGrpSpPr/>
          <p:nvPr/>
        </p:nvGrpSpPr>
        <p:grpSpPr>
          <a:xfrm rot="0">
            <a:off x="6673568" y="8694081"/>
            <a:ext cx="4230896" cy="564219"/>
            <a:chOff x="0" y="0"/>
            <a:chExt cx="5641195" cy="752292"/>
          </a:xfrm>
        </p:grpSpPr>
        <p:sp>
          <p:nvSpPr>
            <p:cNvPr name="Freeform 171" id="171"/>
            <p:cNvSpPr/>
            <p:nvPr/>
          </p:nvSpPr>
          <p:spPr>
            <a:xfrm flipH="false" flipV="false" rot="0">
              <a:off x="4390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2" id="172"/>
            <p:cNvSpPr/>
            <p:nvPr/>
          </p:nvSpPr>
          <p:spPr>
            <a:xfrm flipH="false" flipV="false" rot="0">
              <a:off x="3693527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3" id="173"/>
            <p:cNvSpPr/>
            <p:nvPr/>
          </p:nvSpPr>
          <p:spPr>
            <a:xfrm flipH="false" flipV="false" rot="0">
              <a:off x="285983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4" id="174"/>
            <p:cNvSpPr/>
            <p:nvPr/>
          </p:nvSpPr>
          <p:spPr>
            <a:xfrm flipH="false" flipV="false" rot="0">
              <a:off x="202614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5" id="175"/>
            <p:cNvSpPr/>
            <p:nvPr/>
          </p:nvSpPr>
          <p:spPr>
            <a:xfrm flipH="false" flipV="false" rot="0">
              <a:off x="1192456" y="0"/>
              <a:ext cx="1250739" cy="752292"/>
            </a:xfrm>
            <a:custGeom>
              <a:avLst/>
              <a:gdLst/>
              <a:ahLst/>
              <a:cxnLst/>
              <a:rect r="r" b="b" t="t" l="l"/>
              <a:pathLst>
                <a:path h="752292" w="1250739">
                  <a:moveTo>
                    <a:pt x="0" y="0"/>
                  </a:moveTo>
                  <a:lnTo>
                    <a:pt x="1250739" y="0"/>
                  </a:lnTo>
                  <a:lnTo>
                    <a:pt x="1250739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8658" t="0" r="0" b="0"/>
              </a:stretch>
            </a:blipFill>
          </p:spPr>
        </p:sp>
        <p:sp>
          <p:nvSpPr>
            <p:cNvPr name="Freeform 176" id="176"/>
            <p:cNvSpPr/>
            <p:nvPr/>
          </p:nvSpPr>
          <p:spPr>
            <a:xfrm flipH="false" flipV="false" rot="0">
              <a:off x="0" y="0"/>
              <a:ext cx="1609181" cy="752292"/>
            </a:xfrm>
            <a:custGeom>
              <a:avLst/>
              <a:gdLst/>
              <a:ahLst/>
              <a:cxnLst/>
              <a:rect r="r" b="b" t="t" l="l"/>
              <a:pathLst>
                <a:path h="752292" w="1609181">
                  <a:moveTo>
                    <a:pt x="0" y="0"/>
                  </a:moveTo>
                  <a:lnTo>
                    <a:pt x="1609181" y="0"/>
                  </a:lnTo>
                  <a:lnTo>
                    <a:pt x="1609181" y="752292"/>
                  </a:lnTo>
                  <a:lnTo>
                    <a:pt x="0" y="752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77" id="177"/>
          <p:cNvSpPr txBox="true"/>
          <p:nvPr/>
        </p:nvSpPr>
        <p:spPr>
          <a:xfrm rot="0">
            <a:off x="1028700" y="7556627"/>
            <a:ext cx="5292443" cy="1701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Questions to ask: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What's OK? What's not? For whom? 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For what work? Under what circumstances?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What work best prepares students for THEIR future?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Where do you draw the line for your students?</a:t>
            </a:r>
          </a:p>
          <a:p>
            <a:pPr algn="ctr">
              <a:lnSpc>
                <a:spcPts val="2281"/>
              </a:lnSpc>
            </a:pPr>
            <a:r>
              <a:rPr lang="en-US" sz="1629">
                <a:solidFill>
                  <a:srgbClr val="FFFFFF"/>
                </a:solidFill>
                <a:latin typeface="Barlow Bold"/>
              </a:rPr>
              <a:t>At what point is it student's work and no longer AI?</a:t>
            </a:r>
          </a:p>
        </p:txBody>
      </p:sp>
      <p:sp>
        <p:nvSpPr>
          <p:cNvPr name="TextBox 178" id="178"/>
          <p:cNvSpPr txBox="true"/>
          <p:nvPr/>
        </p:nvSpPr>
        <p:spPr>
          <a:xfrm rot="0">
            <a:off x="13700681" y="1146925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79" id="179"/>
          <p:cNvSpPr txBox="true"/>
          <p:nvPr/>
        </p:nvSpPr>
        <p:spPr>
          <a:xfrm rot="0">
            <a:off x="13700681" y="1841767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0" id="180"/>
          <p:cNvSpPr txBox="true"/>
          <p:nvPr/>
        </p:nvSpPr>
        <p:spPr>
          <a:xfrm rot="0">
            <a:off x="13700681" y="2536609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1" id="181"/>
          <p:cNvSpPr txBox="true"/>
          <p:nvPr/>
        </p:nvSpPr>
        <p:spPr>
          <a:xfrm rot="0">
            <a:off x="13700681" y="3230073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2" id="182"/>
          <p:cNvSpPr txBox="true"/>
          <p:nvPr/>
        </p:nvSpPr>
        <p:spPr>
          <a:xfrm rot="0">
            <a:off x="13700681" y="3931964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3" id="183"/>
          <p:cNvSpPr txBox="true"/>
          <p:nvPr/>
        </p:nvSpPr>
        <p:spPr>
          <a:xfrm rot="0">
            <a:off x="13700681" y="4624041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4" id="184"/>
          <p:cNvSpPr txBox="true"/>
          <p:nvPr/>
        </p:nvSpPr>
        <p:spPr>
          <a:xfrm rot="0">
            <a:off x="13700681" y="5350314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5" id="185"/>
          <p:cNvSpPr txBox="true"/>
          <p:nvPr/>
        </p:nvSpPr>
        <p:spPr>
          <a:xfrm rot="0">
            <a:off x="13700681" y="6040375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6" id="186"/>
          <p:cNvSpPr txBox="true"/>
          <p:nvPr/>
        </p:nvSpPr>
        <p:spPr>
          <a:xfrm rot="0">
            <a:off x="13700681" y="6735217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7" id="187"/>
          <p:cNvSpPr txBox="true"/>
          <p:nvPr/>
        </p:nvSpPr>
        <p:spPr>
          <a:xfrm rot="0">
            <a:off x="13700681" y="7430060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8" id="188"/>
          <p:cNvSpPr txBox="true"/>
          <p:nvPr/>
        </p:nvSpPr>
        <p:spPr>
          <a:xfrm rot="0">
            <a:off x="13700681" y="8124902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TextBox 189" id="189"/>
          <p:cNvSpPr txBox="true"/>
          <p:nvPr/>
        </p:nvSpPr>
        <p:spPr>
          <a:xfrm rot="0">
            <a:off x="13700681" y="8819744"/>
            <a:ext cx="327422" cy="272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78"/>
              </a:lnSpc>
            </a:pPr>
            <a:r>
              <a:rPr lang="en-US" sz="1627">
                <a:solidFill>
                  <a:srgbClr val="000000"/>
                </a:solidFill>
                <a:latin typeface="Barlow Bold"/>
              </a:rPr>
              <a:t>aaa</a:t>
            </a:r>
          </a:p>
        </p:txBody>
      </p:sp>
      <p:sp>
        <p:nvSpPr>
          <p:cNvPr name="Freeform 190" id="190"/>
          <p:cNvSpPr/>
          <p:nvPr/>
        </p:nvSpPr>
        <p:spPr>
          <a:xfrm flipH="false" flipV="false" rot="0">
            <a:off x="11466154" y="9420225"/>
            <a:ext cx="2193378" cy="592212"/>
          </a:xfrm>
          <a:custGeom>
            <a:avLst/>
            <a:gdLst/>
            <a:ahLst/>
            <a:cxnLst/>
            <a:rect r="r" b="b" t="t" l="l"/>
            <a:pathLst>
              <a:path h="592212" w="2193378">
                <a:moveTo>
                  <a:pt x="0" y="0"/>
                </a:moveTo>
                <a:lnTo>
                  <a:pt x="2193378" y="0"/>
                </a:lnTo>
                <a:lnTo>
                  <a:pt x="2193378" y="592212"/>
                </a:lnTo>
                <a:lnTo>
                  <a:pt x="0" y="5922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91" id="191"/>
          <p:cNvSpPr txBox="true"/>
          <p:nvPr/>
        </p:nvSpPr>
        <p:spPr>
          <a:xfrm rot="0">
            <a:off x="7285371" y="9502971"/>
            <a:ext cx="3943295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Barlow Bold"/>
              </a:rPr>
              <a:t>Template created by Matt Miller of Ditch That Textbook. </a:t>
            </a:r>
          </a:p>
          <a:p>
            <a:pPr algn="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Barlow Bold"/>
              </a:rPr>
              <a:t>For more, visit DitchThatTextbook.com/ai-cheating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DAFs9YjeVJ8</dc:identifier>
  <dcterms:modified xsi:type="dcterms:W3CDTF">2011-08-01T06:04:30Z</dcterms:modified>
  <cp:revision>1</cp:revision>
  <dc:title>TEMPLATE: Classroom AI use: What's CHeating? WHat's OK?</dc:title>
</cp:coreProperties>
</file>